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66" r:id="rId5"/>
    <p:sldId id="276" r:id="rId6"/>
    <p:sldId id="274" r:id="rId7"/>
    <p:sldId id="278" r:id="rId8"/>
    <p:sldId id="267" r:id="rId9"/>
    <p:sldId id="258" r:id="rId10"/>
    <p:sldId id="271" r:id="rId11"/>
    <p:sldId id="279" r:id="rId12"/>
    <p:sldId id="270" r:id="rId13"/>
    <p:sldId id="275" r:id="rId14"/>
    <p:sldId id="262" r:id="rId15"/>
  </p:sldIdLst>
  <p:sldSz cx="9144000" cy="6858000" type="screen4x3"/>
  <p:notesSz cx="7010400" cy="92964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2" d="100"/>
          <a:sy n="82" d="100"/>
        </p:scale>
        <p:origin x="-1530" y="-96"/>
      </p:cViewPr>
      <p:guideLst>
        <p:guide orient="horz" pos="215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Title of the Project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03BF67-6302-4566-A86B-35B434EA04ED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Title of the Project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86D54E-A237-4D1E-8662-2849D0589772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3177" tIns="46589" rIns="93177" bIns="46589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2292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</a:ln>
        </p:spPr>
        <p:txBody>
          <a:bodyPr lIns="93177" tIns="46589" rIns="93177" bIns="46589" anchor="b" anchorCtr="0"/>
          <a:lstStyle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B18DDD-949B-4B66-BED2-5C8A6BCD6F11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Title of the Project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B18DDD-949B-4B66-BED2-5C8A6BCD6F11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Title of the Project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B18DDD-949B-4B66-BED2-5C8A6BCD6F11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Title of the Project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B18DDD-949B-4B66-BED2-5C8A6BCD6F11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Title of the Project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B18DDD-949B-4B66-BED2-5C8A6BCD6F11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Title of the Project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B18DDD-949B-4B66-BED2-5C8A6BCD6F11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Title of the Project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B18DDD-949B-4B66-BED2-5C8A6BCD6F11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Title of the Project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B18DDD-949B-4B66-BED2-5C8A6BCD6F11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Title of the Project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B18DDD-949B-4B66-BED2-5C8A6BCD6F11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Title of the Project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B18DDD-949B-4B66-BED2-5C8A6BCD6F11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Title of the Project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B18DDD-949B-4B66-BED2-5C8A6BCD6F11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Title of the Project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en-US" dirty="0"/>
              <a:t>Click to edit Master text styles</a:t>
            </a:r>
            <a:endParaRPr lang="en-US" altLang="en-US" dirty="0"/>
          </a:p>
          <a:p>
            <a:pPr lvl="1"/>
            <a:r>
              <a:rPr lang="en-US" altLang="en-US" dirty="0"/>
              <a:t>Second level</a:t>
            </a:r>
            <a:endParaRPr lang="en-US" altLang="en-US" dirty="0"/>
          </a:p>
          <a:p>
            <a:pPr lvl="2"/>
            <a:r>
              <a:rPr lang="en-US" altLang="en-US" dirty="0"/>
              <a:t>Third level</a:t>
            </a:r>
            <a:endParaRPr lang="en-US" altLang="en-US" dirty="0"/>
          </a:p>
          <a:p>
            <a:pPr lvl="3"/>
            <a:r>
              <a:rPr lang="en-US" altLang="en-US" dirty="0"/>
              <a:t>Fourth level</a:t>
            </a:r>
            <a:endParaRPr lang="en-US" altLang="en-US" dirty="0"/>
          </a:p>
          <a:p>
            <a:pPr lvl="4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B18DDD-949B-4B66-BED2-5C8A6BCD6F11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Title of the Project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96913" y="2955925"/>
            <a:ext cx="7772400" cy="96837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Gas leakage, Fire and Smoke Detection </a:t>
            </a:r>
            <a:b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</a:b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System with Alarm and SMS Alert</a:t>
            </a:r>
            <a:b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</a:br>
            <a:r>
              <a:rPr kumimoji="0" lang="en-I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MINI PROJECT (B-7)</a:t>
            </a:r>
            <a:endParaRPr kumimoji="0" lang="en-I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219200" y="4190683"/>
            <a:ext cx="7162800" cy="2433638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Presented by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I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</a:t>
            </a:r>
            <a:r>
              <a:rPr kumimoji="0" lang="en-US" alt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I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alt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I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IN" altLang="en-US" sz="2665" b="0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 M  CHANDANA (22VE1A04C1</a:t>
            </a:r>
            <a:r>
              <a:rPr kumimoji="0" lang="en-US" sz="2665" b="0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2665" b="0" i="1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665" b="0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</a:t>
            </a:r>
            <a:r>
              <a:rPr kumimoji="0" lang="en-IN" altLang="en-US" sz="2665" b="0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NAREAN </a:t>
            </a:r>
            <a:r>
              <a:rPr kumimoji="0" lang="en-US" sz="2665" b="0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IN" altLang="en-US" sz="2665" b="0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22VE1A0493</a:t>
            </a:r>
            <a:r>
              <a:rPr kumimoji="0" lang="en-US" sz="2665" b="0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2665" b="0" i="1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IN" altLang="en-US" sz="2665" b="0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 SHYAM </a:t>
            </a:r>
            <a:r>
              <a:rPr kumimoji="0" lang="en-US" sz="2665" b="0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IN" altLang="en-US" sz="2665" b="0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22VE1A0488</a:t>
            </a:r>
            <a:r>
              <a:rPr kumimoji="0" lang="en-US" sz="2665" b="0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2665" b="0" i="1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665" b="0" i="1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Slide Number Placeholder 2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en-US" sz="1200" dirty="0">
                <a:solidFill>
                  <a:srgbClr val="898989"/>
                </a:solidFill>
              </a:rPr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sp>
        <p:nvSpPr>
          <p:cNvPr id="8" name="Title 3"/>
          <p:cNvSpPr txBox="1"/>
          <p:nvPr/>
        </p:nvSpPr>
        <p:spPr>
          <a:xfrm>
            <a:off x="-4762" y="1054100"/>
            <a:ext cx="9144000" cy="14700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pic>
        <p:nvPicPr>
          <p:cNvPr id="2056" name="Picture 12" descr="Sreyas Logo-N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713" y="981075"/>
            <a:ext cx="1323975" cy="10763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057" name="AutoShape 11"/>
          <p:cNvCxnSpPr/>
          <p:nvPr/>
        </p:nvCxnSpPr>
        <p:spPr>
          <a:xfrm>
            <a:off x="569913" y="2133600"/>
            <a:ext cx="7775575" cy="0"/>
          </a:xfrm>
          <a:prstGeom prst="straightConnector1">
            <a:avLst/>
          </a:prstGeom>
          <a:ln w="19050" cap="flat" cmpd="sng">
            <a:solidFill>
              <a:srgbClr val="3399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058" name="AutoShape 10"/>
          <p:cNvCxnSpPr/>
          <p:nvPr/>
        </p:nvCxnSpPr>
        <p:spPr>
          <a:xfrm>
            <a:off x="569913" y="2203450"/>
            <a:ext cx="7775575" cy="0"/>
          </a:xfrm>
          <a:prstGeom prst="straightConnector1">
            <a:avLst/>
          </a:prstGeom>
          <a:ln w="19050" cap="flat" cmpd="sng">
            <a:solidFill>
              <a:srgbClr val="E36C0A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059" name="Rectangle 13"/>
          <p:cNvSpPr/>
          <p:nvPr/>
        </p:nvSpPr>
        <p:spPr>
          <a:xfrm>
            <a:off x="152400" y="15240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0" name="Rectangle 14"/>
          <p:cNvSpPr/>
          <p:nvPr/>
        </p:nvSpPr>
        <p:spPr>
          <a:xfrm>
            <a:off x="1828800" y="1755775"/>
            <a:ext cx="6858000" cy="4000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indent="457200">
              <a:buNone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</a:t>
            </a:r>
            <a:endParaRPr lang="en-US" alt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061" name="Rectangle 15"/>
          <p:cNvSpPr/>
          <p:nvPr/>
        </p:nvSpPr>
        <p:spPr>
          <a:xfrm>
            <a:off x="152400" y="609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endParaRPr lang="en-IN" altLang="x-none" dirty="0">
              <a:latin typeface="Calibri" panose="020F0502020204030204" pitchFamily="34" charset="0"/>
            </a:endParaRPr>
          </a:p>
        </p:txBody>
      </p:sp>
      <p:sp>
        <p:nvSpPr>
          <p:cNvPr id="2062" name="Rectangle 12"/>
          <p:cNvSpPr/>
          <p:nvPr/>
        </p:nvSpPr>
        <p:spPr>
          <a:xfrm>
            <a:off x="990600" y="914400"/>
            <a:ext cx="7415213" cy="11699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457200" algn="ctr">
              <a:buNone/>
            </a:pP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Sreyas Institute of Engineering and Technology</a:t>
            </a:r>
            <a:endParaRPr lang="en-US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457200" algn="ctr">
              <a:buNone/>
            </a:pPr>
            <a:r>
              <a:rPr lang="en-US" altLang="en-US" b="1" i="1" dirty="0">
                <a:solidFill>
                  <a:srgbClr val="FF0000"/>
                </a:solidFill>
                <a:latin typeface="Sitka Heading" pitchFamily="2" charset="0"/>
                <a:cs typeface="Calibri" panose="020F0502020204030204" pitchFamily="34" charset="0"/>
              </a:rPr>
              <a:t>An Autonomous Institution</a:t>
            </a:r>
            <a:endParaRPr lang="en-US" altLang="en-US" sz="600" dirty="0">
              <a:latin typeface="Calibri" panose="020F0502020204030204" pitchFamily="34" charset="0"/>
            </a:endParaRPr>
          </a:p>
          <a:p>
            <a:pPr indent="457200" algn="ctr">
              <a:buNone/>
            </a:pPr>
            <a:r>
              <a:rPr lang="en-US" altLang="en-US" sz="1400" dirty="0">
                <a:latin typeface="Palatino Linotype" panose="02040502050505030304" pitchFamily="18" charset="0"/>
                <a:cs typeface="Calibri" panose="020F0502020204030204" pitchFamily="34" charset="0"/>
              </a:rPr>
              <a:t>Approved by AICTE, Affiliated to JNTUH</a:t>
            </a:r>
            <a:endParaRPr lang="en-US" altLang="en-US" sz="600" dirty="0">
              <a:latin typeface="Calibri" panose="020F0502020204030204" pitchFamily="34" charset="0"/>
            </a:endParaRPr>
          </a:p>
          <a:p>
            <a:pPr indent="457200">
              <a:buNone/>
            </a:pPr>
            <a:r>
              <a:rPr lang="en-US" altLang="en-US" sz="1400" dirty="0">
                <a:latin typeface="Palatino Linotype" panose="02040502050505030304" pitchFamily="18" charset="0"/>
                <a:cs typeface="Calibri" panose="020F0502020204030204" pitchFamily="34" charset="0"/>
              </a:rPr>
              <a:t>       Accredited by NAAC-A Grade, NBA (CSE, ECE &amp; ME) &amp; ISO 9001:2015 Certified</a:t>
            </a:r>
            <a:endParaRPr lang="en-US" altLang="en-US" sz="600" dirty="0">
              <a:latin typeface="Calibri" panose="020F0502020204030204" pitchFamily="34" charset="0"/>
            </a:endParaRPr>
          </a:p>
        </p:txBody>
      </p:sp>
      <p:pic>
        <p:nvPicPr>
          <p:cNvPr id="2063" name="Picture 12" descr="Sreyas Logo-N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2225"/>
            <a:ext cx="738188" cy="600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64" name="TextBox 15"/>
          <p:cNvSpPr txBox="1"/>
          <p:nvPr/>
        </p:nvSpPr>
        <p:spPr>
          <a:xfrm>
            <a:off x="457200" y="2362200"/>
            <a:ext cx="7848600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IN" altLang="x-none" sz="1600" b="1" dirty="0">
                <a:latin typeface="Bookman Old Style" panose="02050604050505020204" pitchFamily="18" charset="0"/>
              </a:rPr>
              <a:t>DEPARTMENT OF ELECTRONICS &amp; COMMUNICATION ENGINEERING</a:t>
            </a:r>
            <a:endParaRPr sz="1600" b="1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629285"/>
          </a:xfrm>
        </p:spPr>
        <p:txBody>
          <a:bodyPr vert="horz" wrap="square" lIns="91440" tIns="45720" rIns="91440" bIns="45720" numCol="1" rtlCol="0" anchor="ctr" anchorCtr="0" compatLnSpc="1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Advantages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4998720"/>
          </a:xfrm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Detects gas, fire, and smoke early to prevent disasters.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Sends SMS alerts for remote notifications.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Activates buzzer alarm for immediate local warning.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Offers 24/7 real-time monitoring.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Reduces risk of injuries and fatalities.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Minimizes damage to property and equipment.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Cost-effective safety solution.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Easy to install and maintain.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Can be integrated with smart systems.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Scalable for home, office, or industry.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</p:txBody>
      </p:sp>
      <p:sp>
        <p:nvSpPr>
          <p:cNvPr id="8197" name="Slide Number Placeholder 4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en-US" sz="1200" dirty="0">
                <a:solidFill>
                  <a:srgbClr val="898989"/>
                </a:solidFill>
              </a:rPr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pic>
        <p:nvPicPr>
          <p:cNvPr id="8199" name="Picture 12" descr="Sreyas Logo-N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0" y="22225"/>
            <a:ext cx="738188" cy="600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283"/>
            <a:ext cx="8229600" cy="1143000"/>
          </a:xfrm>
        </p:spPr>
        <p:txBody>
          <a:bodyPr/>
          <a:lstStyle/>
          <a:p>
            <a:r>
              <a:rPr lang="en-IN" altLang="en-US" b="1">
                <a:solidFill>
                  <a:srgbClr val="C00000"/>
                </a:solidFill>
              </a:rPr>
              <a:t>Applications</a:t>
            </a:r>
            <a:endParaRPr lang="en-IN" altLang="en-US" b="1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090"/>
            <a:ext cx="8229600" cy="5086985"/>
          </a:xfrm>
        </p:spPr>
        <p:txBody>
          <a:bodyPr/>
          <a:lstStyle/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en-US" altLang="en-US" sz="2400"/>
              <a:t>Homes – to detect kitchen fires or gas leaks.</a:t>
            </a:r>
            <a:endParaRPr lang="en-US" altLang="en-US" sz="2400"/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en-US" altLang="en-US" sz="2400"/>
              <a:t>Industries – for monitoring hazardous gas and fire.</a:t>
            </a:r>
            <a:endParaRPr lang="en-US" altLang="en-US" sz="2400"/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en-US" altLang="en-US" sz="2400"/>
              <a:t>Restaurants – to prevent kitchen-related incidents.</a:t>
            </a:r>
            <a:endParaRPr lang="en-US" altLang="en-US" sz="2400"/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en-US" altLang="en-US" sz="2400"/>
              <a:t>Hospitals – for enhanced patient and equipment safety.</a:t>
            </a:r>
            <a:endParaRPr lang="en-US" altLang="en-US" sz="2400"/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en-US" altLang="en-US" sz="2400"/>
              <a:t>Schools – for lab safety and fire prevention.</a:t>
            </a:r>
            <a:endParaRPr lang="en-US" altLang="en-US" sz="2400"/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en-US" altLang="en-US" sz="2400"/>
              <a:t>Offices – to protect staff and infrastructure.</a:t>
            </a:r>
            <a:endParaRPr lang="en-US" altLang="en-US" sz="2400"/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en-US" altLang="en-US" sz="2400"/>
              <a:t>Warehouses – to secure stored materials.</a:t>
            </a:r>
            <a:endParaRPr lang="en-US" altLang="en-US" sz="2400"/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en-US" altLang="en-US" sz="2400"/>
              <a:t>Public transport – for passenger safety.</a:t>
            </a:r>
            <a:endParaRPr lang="en-US" altLang="en-US" sz="2400"/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en-US" altLang="en-US" sz="2400"/>
              <a:t>Hotels – for guest and property protection.</a:t>
            </a:r>
            <a:endParaRPr lang="en-US" altLang="en-US" sz="2400"/>
          </a:p>
          <a:p>
            <a:pPr marL="457200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en-US" altLang="en-US" sz="2400"/>
              <a:t>Data centers – to safeguard electronic equipment.</a:t>
            </a:r>
            <a:endParaRPr lang="en-US" altLang="en-US" sz="2400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9221" name="Slide Number Placeholder 4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en-US" sz="1200" dirty="0">
                <a:solidFill>
                  <a:srgbClr val="898989"/>
                </a:solidFill>
              </a:rPr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883"/>
            <a:ext cx="8229600" cy="1143000"/>
          </a:xfrm>
        </p:spPr>
        <p:txBody>
          <a:bodyPr vert="horz" wrap="square" lIns="91440" tIns="45720" rIns="91440" bIns="45720" numCol="1" rtlCol="0" anchor="ctr" anchorCtr="0" compatLnSpc="1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Conclusion &amp; Future Scope</a:t>
            </a:r>
            <a:b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8405"/>
            <a:ext cx="8229600" cy="4918075"/>
          </a:xfrm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gas leakage, fire, and smoke detection system provides an effective safety solution by combining sensor-based alerts with buzzer and SMS notifications.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It ensures timely warnings, helping to prevent accidents, injuries, and property damage.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system is reliable, easy to install, and suitable for homes, industries, and public places.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the future, the system can be enhanced with IoT integration, mobile app control, automatic valve shut-off, and cloud-based data logging.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These upgrades will make it smarter, more responsive, and capable of real-time monitoring from anywhere in the world.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21" name="Slide Number Placeholder 4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en-US" sz="1200" dirty="0">
                <a:solidFill>
                  <a:srgbClr val="898989"/>
                </a:solidFill>
              </a:rPr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pic>
        <p:nvPicPr>
          <p:cNvPr id="9223" name="Picture 12" descr="Sreyas Logo-N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0" y="22225"/>
            <a:ext cx="738188" cy="600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Abstract </a:t>
            </a:r>
            <a:b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7615"/>
            <a:ext cx="8229600" cy="4888865"/>
          </a:xfrm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This project introduces a smart safety system that utilizes integrated sensors to</a:t>
            </a:r>
            <a:r>
              <a: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detect gas leakage, fire, and smoke in real time.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 It employs MQ series gas sensors, flame sensors, and smoke detectors to monitor</a:t>
            </a:r>
            <a:r>
              <a: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environmental conditions.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 Upon detecting a hazard, the system activates a local alarm and sends SMS alerts</a:t>
            </a:r>
            <a:r>
              <a: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to registered users via a GSM module, enabling immediate on-site and remote</a:t>
            </a:r>
            <a:r>
              <a: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responses.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 Designed for residential, commercial, and industrial use, the system offers</a:t>
            </a:r>
            <a:r>
              <a: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reliability, affordability, and easy installation.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 By combining sensor and communication technologies, it provides timely warnings</a:t>
            </a:r>
            <a:r>
              <a: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lt"/>
              </a:rPr>
              <a:t>to minimize risks, safeguard lives, and prevent potential damage or accidents.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lt"/>
            </a:endParaRPr>
          </a:p>
        </p:txBody>
      </p:sp>
      <p:sp>
        <p:nvSpPr>
          <p:cNvPr id="3077" name="Slide Number Placeholder 4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en-US" sz="1200" dirty="0">
                <a:solidFill>
                  <a:srgbClr val="898989"/>
                </a:solidFill>
              </a:rPr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pic>
        <p:nvPicPr>
          <p:cNvPr id="3079" name="Picture 12" descr="Sreyas Logo-N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0" y="22225"/>
            <a:ext cx="738188" cy="600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965200"/>
          </a:xfrm>
        </p:spPr>
        <p:txBody>
          <a:bodyPr/>
          <a:lstStyle/>
          <a:p>
            <a:r>
              <a:rPr lang="en-US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Block Diagram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3485"/>
            <a:ext cx="8229600" cy="526351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     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                      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1600200"/>
            <a:ext cx="5736590" cy="3825240"/>
          </a:xfrm>
          <a:prstGeom prst="rect">
            <a:avLst/>
          </a:prstGeom>
        </p:spPr>
      </p:pic>
      <p:sp>
        <p:nvSpPr>
          <p:cNvPr id="6149" name="Slide Number Placeholder 4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en-US" sz="1200" dirty="0">
                <a:solidFill>
                  <a:srgbClr val="898989"/>
                </a:solidFill>
              </a:rPr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pic>
        <p:nvPicPr>
          <p:cNvPr id="8199" name="Picture 12" descr="Sreyas Logo-N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2225"/>
            <a:ext cx="738188" cy="600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1143000"/>
          </a:xfrm>
        </p:spPr>
        <p:txBody>
          <a:bodyPr vert="horz" wrap="square" lIns="91440" tIns="45720" rIns="91440" bIns="45720" numCol="1" rtlCol="0" anchor="ctr" anchorCtr="0" compatLnSpc="1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Components Utilized</a:t>
            </a:r>
            <a:b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2395"/>
            <a:ext cx="8229600" cy="4744085"/>
          </a:xfrm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I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</a:t>
            </a:r>
            <a:r>
              <a:rPr kumimoji="0" lang="en-US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MQ2/MQ5 Sensor: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Detects gases like LPG, methane, and smoke in the environment.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Flame Sensor:</a:t>
            </a:r>
            <a:endParaRPr kumimoji="0" lang="en-US" altLang="en-US" sz="2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Detects the presence of fire or flame using infrared light.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GSM(SIM</a:t>
            </a:r>
            <a:r>
              <a:rPr kumimoji="0" lang="en-IN" altLang="en-US" sz="240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900A</a:t>
            </a:r>
            <a:r>
              <a:rPr kumimoji="0" lang="en-US" altLang="en-US" sz="240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):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Sends SMS alerts to users over a mobile network.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en-US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Buzzer:</a:t>
            </a:r>
            <a:endParaRPr kumimoji="0" lang="en-US" altLang="en-US" sz="2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Emits a loud sound to alert users during an emergency.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 ESP32/UNO: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Microcontrollers used to control and process data from all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connected sensors.</a:t>
            </a:r>
            <a:r>
              <a:rPr kumimoji="0" lang="en-US" alt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1" name="Slide Number Placeholder 4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en-US" sz="1200" dirty="0">
                <a:solidFill>
                  <a:srgbClr val="898989"/>
                </a:solidFill>
              </a:rPr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pic>
        <p:nvPicPr>
          <p:cNvPr id="4103" name="Picture 12" descr="Sreyas Logo-N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0" y="22225"/>
            <a:ext cx="738188" cy="600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Circuit Diagram</a:t>
            </a:r>
            <a:endParaRPr lang="en-US"/>
          </a:p>
        </p:txBody>
      </p:sp>
      <p:sp>
        <p:nvSpPr>
          <p:cNvPr id="6149" name="Slide Number Placeholder 4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en-US" sz="1200" dirty="0">
                <a:solidFill>
                  <a:srgbClr val="898989"/>
                </a:solidFill>
              </a:rPr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pic>
        <p:nvPicPr>
          <p:cNvPr id="8199" name="Picture 12" descr="Sreyas Logo-N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0" y="22225"/>
            <a:ext cx="738188" cy="600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2453640" y="4495800"/>
            <a:ext cx="1339850" cy="495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en-IN" sz="1200" noProof="0" dirty="0">
                <a:ln>
                  <a:noFill/>
                </a:ln>
                <a:effectLst/>
                <a:uLnTx/>
                <a:uFillTx/>
                <a:latin typeface="+mn-lt"/>
                <a:sym typeface="+mn-ea"/>
              </a:rPr>
              <a:t>Power supply:       12V,2A</a:t>
            </a:r>
            <a:endParaRPr lang="en-US" altLang="en-IN" sz="1200" noProof="0" dirty="0">
              <a:ln>
                <a:noFill/>
              </a:ln>
              <a:effectLst/>
              <a:uLnTx/>
              <a:uFillTx/>
              <a:latin typeface="+mn-lt"/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85620"/>
            <a:ext cx="8229600" cy="41541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PINS CONFIGURATION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41325" y="1417955"/>
            <a:ext cx="8229600" cy="50133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j-lt"/>
              </a:rPr>
              <a:t>Flame Sensor → </a:t>
            </a:r>
            <a:r>
              <a:rPr kumimoji="0" lang="en-I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j-lt"/>
              </a:rPr>
              <a:t>D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j-lt"/>
              </a:rPr>
              <a:t>2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j-lt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j-lt"/>
              </a:rPr>
              <a:t>Gas Sensor (MQ-5) → A0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j-lt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j-lt"/>
              </a:rPr>
              <a:t>Buzzer → </a:t>
            </a:r>
            <a:r>
              <a:rPr kumimoji="0" lang="en-I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j-lt"/>
              </a:rPr>
              <a:t>D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j-lt"/>
              </a:rPr>
              <a:t>9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j-lt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j-lt"/>
              </a:rPr>
              <a:t>GSM Module TX → D7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j-lt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j-lt"/>
              </a:rPr>
              <a:t>GSM Module RX → D8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j-lt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j-lt"/>
              </a:rPr>
              <a:t>All components → 5V and GND for power supply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j-lt"/>
            </a:endParaRPr>
          </a:p>
        </p:txBody>
      </p:sp>
      <p:sp>
        <p:nvSpPr>
          <p:cNvPr id="6149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en-US" sz="1200" dirty="0">
                <a:solidFill>
                  <a:srgbClr val="898989"/>
                </a:solidFill>
              </a:rPr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pic>
        <p:nvPicPr>
          <p:cNvPr id="6151" name="Picture 12" descr="Sreyas Logo-N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0" y="22225"/>
            <a:ext cx="738188" cy="600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0137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How it works?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5099050"/>
          </a:xfrm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• The smart safety system is built using sensors connected to a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microcontroller like ESP32 or Arduino UNO.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• Gas (MQ2/MQ5), flame, and smoke sensors continuously monitor the</a:t>
            </a:r>
            <a:r>
              <a: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environment.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• When any sensor detects a hazard, the microcontroller processes the</a:t>
            </a:r>
            <a:r>
              <a: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and activates a buzzer for a local alarm.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• At the same time, the GSM module (SIM800L) sends an SMS alert to</a:t>
            </a:r>
            <a:r>
              <a: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egistered users.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• The system provides real-time alerts for gas leaks, fire, or smoke,</a:t>
            </a:r>
            <a:r>
              <a: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ensuring quick response and safety.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• It is affordable, easy to install, and suitable for use in homes, offices,</a:t>
            </a:r>
            <a:r>
              <a: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industri</a:t>
            </a:r>
            <a:r>
              <a: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es.</a:t>
            </a:r>
            <a:endParaRPr kumimoji="0" lang="en-I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5" name="Slide Number Placeholder 4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en-US" sz="1200" dirty="0">
                <a:solidFill>
                  <a:srgbClr val="898989"/>
                </a:solidFill>
              </a:rPr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pic>
        <p:nvPicPr>
          <p:cNvPr id="5127" name="Picture 12" descr="Sreyas Logo-N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0" y="22225"/>
            <a:ext cx="738188" cy="600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CIRCUIT PICTURE</a:t>
            </a:r>
            <a:endParaRPr kumimoji="0" lang="en-I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43125" y="1417955"/>
            <a:ext cx="4712335" cy="4691380"/>
          </a:xfrm>
          <a:prstGeom prst="rect">
            <a:avLst/>
          </a:prstGeom>
        </p:spPr>
      </p:pic>
      <p:sp>
        <p:nvSpPr>
          <p:cNvPr id="7173" name="Slide Number Placeholder 4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en-US" sz="1200" dirty="0">
                <a:solidFill>
                  <a:srgbClr val="898989"/>
                </a:solidFill>
              </a:rPr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pic>
        <p:nvPicPr>
          <p:cNvPr id="7175" name="Picture 12" descr="Sreyas Logo-N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2225"/>
            <a:ext cx="738188" cy="600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Simulation Results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rcRect l="40534" t="21886" r="6432" b="20875"/>
          <a:stretch>
            <a:fillRect/>
          </a:stretch>
        </p:blipFill>
        <p:spPr>
          <a:xfrm>
            <a:off x="381000" y="2057400"/>
            <a:ext cx="4391025" cy="350139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B18DDD-949B-4B66-BED2-5C8A6BCD6F11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752600"/>
            <a:ext cx="3417570" cy="4518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3978</Words>
  <Application>WPS Presentation</Application>
  <PresentationFormat>On-screen Show (4:3)</PresentationFormat>
  <Paragraphs>150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SimSun</vt:lpstr>
      <vt:lpstr>Wingdings</vt:lpstr>
      <vt:lpstr>Calibri</vt:lpstr>
      <vt:lpstr>Bookman Old Style</vt:lpstr>
      <vt:lpstr>Sitka Heading</vt:lpstr>
      <vt:lpstr>Palatino Linotype</vt:lpstr>
      <vt:lpstr>Wingdings</vt:lpstr>
      <vt:lpstr>Times New Roman</vt:lpstr>
      <vt:lpstr>Microsoft YaHei</vt:lpstr>
      <vt:lpstr>Arial Unicode MS</vt:lpstr>
      <vt:lpstr>Office Theme</vt:lpstr>
      <vt:lpstr>Gas leakage, Fire and Smoke Detection  System with Alarm and SMS Alert MINI PROJECT (B-7)</vt:lpstr>
      <vt:lpstr>Abstract  </vt:lpstr>
      <vt:lpstr>Block Diagram</vt:lpstr>
      <vt:lpstr> Components Utilized </vt:lpstr>
      <vt:lpstr>Circuit Diagram</vt:lpstr>
      <vt:lpstr>PINS CONFIGURATION</vt:lpstr>
      <vt:lpstr>How it works?</vt:lpstr>
      <vt:lpstr>CIRCUIT PICTURE</vt:lpstr>
      <vt:lpstr>Simulation Results</vt:lpstr>
      <vt:lpstr>Advantages </vt:lpstr>
      <vt:lpstr>Applications</vt:lpstr>
      <vt:lpstr>Conclusion &amp; Future Scope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sreyas</dc:creator>
  <cp:lastModifiedBy>Talagama Maheshwar Chandana</cp:lastModifiedBy>
  <cp:revision>38</cp:revision>
  <dcterms:created xsi:type="dcterms:W3CDTF">2017-06-14T06:38:00Z</dcterms:created>
  <dcterms:modified xsi:type="dcterms:W3CDTF">2025-06-30T04:52:53Z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7F9A3298E9114C2D8B2087D93246A0E0_12</vt:lpwstr>
  </property>
  <property fmtid="{D5CDD505-2E9C-101B-9397-08002B2CF9AE}" pid="3" name="KSOProductBuildVer">
    <vt:lpwstr>1033-12.2.0.21546</vt:lpwstr>
  </property>
</Properties>
</file>